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1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6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01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27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4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4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3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55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10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C71F-0DD7-4EE4-A9EC-E8F51418F6E6}" type="datetimeFigureOut">
              <a:rPr lang="cs-CZ" smtClean="0"/>
              <a:t>23.06.2021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A301-3A7A-4070-9363-C1E5EE0721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60175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800" b="1" dirty="0" smtClean="0"/>
              <a:t>SVĚT MEZI DĚTMI V MŠ VORÁČOVSKÁ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CZ.07.4.68/0.0/0.0/17_045/0000953</a:t>
            </a:r>
            <a:br>
              <a:rPr lang="cs-CZ" sz="1800" dirty="0" smtClean="0"/>
            </a:br>
            <a:r>
              <a:rPr lang="cs-CZ" sz="1800" dirty="0" smtClean="0"/>
              <a:t>je spolufinancován Evropskou unií.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626822"/>
            <a:ext cx="9144000" cy="2630978"/>
          </a:xfrm>
        </p:spPr>
        <p:txBody>
          <a:bodyPr/>
          <a:lstStyle/>
          <a:p>
            <a:r>
              <a:rPr lang="cs-CZ" dirty="0"/>
              <a:t>Stáž Řecko</a:t>
            </a:r>
            <a:br>
              <a:rPr lang="cs-CZ" dirty="0"/>
            </a:br>
            <a:r>
              <a:rPr lang="cs-CZ" dirty="0"/>
              <a:t>Bc. Iva Kopecká, Andrea Kvapilová</a:t>
            </a:r>
            <a:br>
              <a:rPr lang="cs-CZ" dirty="0"/>
            </a:br>
            <a:r>
              <a:rPr lang="cs-CZ" dirty="0"/>
              <a:t>6.6</a:t>
            </a:r>
            <a:r>
              <a:rPr lang="cs-CZ" dirty="0" smtClean="0"/>
              <a:t>.- 9.6.2021</a:t>
            </a:r>
          </a:p>
          <a:p>
            <a:endParaRPr lang="cs-CZ" dirty="0"/>
          </a:p>
        </p:txBody>
      </p:sp>
      <p:pic>
        <p:nvPicPr>
          <p:cNvPr id="4" name="Obrázek 3" descr="https://www.penizeproprahu.cz/images/LOGOLINK+SAFEFRAME_WhtBG_RG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0720" cy="12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ignette.wikia.nocookie.net/cyberpunk/images/f/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452" y="3959120"/>
            <a:ext cx="3063628" cy="18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1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Děkujeme za pozornost</a:t>
            </a:r>
            <a:endParaRPr lang="cs-CZ" sz="3600" b="1" dirty="0"/>
          </a:p>
        </p:txBody>
      </p:sp>
      <p:pic>
        <p:nvPicPr>
          <p:cNvPr id="3" name="Obrázek 2" descr="https://www.penizeproprahu.cz/images/LOGOLINK+SAFEFRAME_WhtBG_RG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20" y="2169622"/>
            <a:ext cx="5760720" cy="12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048000" y="29673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b="1" dirty="0" smtClean="0"/>
              <a:t> </a:t>
            </a:r>
            <a:r>
              <a:rPr lang="cs-CZ" b="1" dirty="0"/>
              <a:t>SVĚT MEZI DĚTMI V MŠ VORÁČOVSKÁ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CZ.07.4.68/0.0/0.0/17_045/0000953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je spolufinancován Evropskou unií.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Vzdělávací systém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 smtClean="0"/>
              <a:t>Řecký vzdělávací systém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4300" dirty="0" smtClean="0"/>
              <a:t>Povinná školní docházka je pro děti od 5 do 15 let (předškoláci, ZŠ, zakončené </a:t>
            </a:r>
            <a:r>
              <a:rPr lang="cs-CZ" sz="4300" dirty="0" smtClean="0"/>
              <a:t>gymnáziem</a:t>
            </a:r>
            <a:r>
              <a:rPr lang="cs-CZ" sz="4300" dirty="0" smtClean="0"/>
              <a:t>)</a:t>
            </a:r>
          </a:p>
          <a:p>
            <a:r>
              <a:rPr lang="cs-CZ" sz="4300" dirty="0" smtClean="0"/>
              <a:t>Školní rok -  11.9. – 21.6. (v průběhu školního roku mají děti - vánoční prázdniny, velikonoční prázdniny - 2 týdny, státní a místní svátky cca 6 dní). V době letních prázdnin jsou školy uzavřené. </a:t>
            </a:r>
          </a:p>
          <a:p>
            <a:r>
              <a:rPr lang="cs-CZ" sz="4300" dirty="0" smtClean="0"/>
              <a:t>Vzdělávací systém má 3 stupně</a:t>
            </a:r>
            <a:br>
              <a:rPr lang="cs-CZ" sz="4300" dirty="0" smtClean="0"/>
            </a:br>
            <a:r>
              <a:rPr lang="cs-CZ" sz="4300" dirty="0" smtClean="0"/>
              <a:t/>
            </a:r>
            <a:br>
              <a:rPr lang="cs-CZ" sz="4300" dirty="0" smtClean="0"/>
            </a:br>
            <a:r>
              <a:rPr lang="cs-CZ" sz="4300" b="1" dirty="0" smtClean="0"/>
              <a:t>primární:  </a:t>
            </a:r>
            <a:r>
              <a:rPr lang="cs-CZ" sz="4300" dirty="0" smtClean="0"/>
              <a:t>1 - předškolní vzdělávání (od školního roku 2021 – 2022 bude povinná předškolní docházka pro děti již od 4 </a:t>
            </a:r>
            <a:r>
              <a:rPr lang="cs-CZ" sz="4300" dirty="0" smtClean="0"/>
              <a:t>let </a:t>
            </a:r>
            <a:r>
              <a:rPr lang="cs-CZ" sz="4300" dirty="0" smtClean="0"/>
              <a:t/>
            </a:r>
            <a:br>
              <a:rPr lang="cs-CZ" sz="4300" dirty="0" smtClean="0"/>
            </a:br>
            <a:r>
              <a:rPr lang="cs-CZ" sz="4300" dirty="0" smtClean="0"/>
              <a:t>                   2 - základní vzdělávání </a:t>
            </a:r>
          </a:p>
          <a:p>
            <a:r>
              <a:rPr lang="cs-CZ" sz="4300" b="1" dirty="0"/>
              <a:t>s</a:t>
            </a:r>
            <a:r>
              <a:rPr lang="cs-CZ" sz="4300" b="1" dirty="0" smtClean="0"/>
              <a:t>ekundární</a:t>
            </a:r>
            <a:r>
              <a:rPr lang="cs-CZ" sz="4300" dirty="0" smtClean="0"/>
              <a:t>: 1 - nižší (gymnázia 3 roky)</a:t>
            </a:r>
            <a:br>
              <a:rPr lang="cs-CZ" sz="4300" dirty="0" smtClean="0"/>
            </a:br>
            <a:r>
              <a:rPr lang="cs-CZ" sz="4300" dirty="0" smtClean="0"/>
              <a:t>                       2 - vyšší (lyceum 3 roky)  </a:t>
            </a:r>
          </a:p>
          <a:p>
            <a:r>
              <a:rPr lang="cs-CZ" sz="4300" b="1" dirty="0" smtClean="0"/>
              <a:t>terciální: </a:t>
            </a:r>
            <a:r>
              <a:rPr lang="cs-CZ" sz="4300" dirty="0"/>
              <a:t>v</a:t>
            </a:r>
            <a:r>
              <a:rPr lang="cs-CZ" sz="4300" dirty="0" smtClean="0"/>
              <a:t>ysoké školy</a:t>
            </a:r>
          </a:p>
          <a:p>
            <a:r>
              <a:rPr lang="cs-CZ" sz="4300" dirty="0" smtClean="0"/>
              <a:t>Další školy – soukromé, Waldorfská, </a:t>
            </a:r>
            <a:r>
              <a:rPr lang="cs-CZ" sz="4300" dirty="0" err="1" smtClean="0"/>
              <a:t>Montessori</a:t>
            </a:r>
            <a:r>
              <a:rPr lang="cs-CZ" sz="4300" dirty="0" smtClean="0"/>
              <a:t> atd. </a:t>
            </a:r>
          </a:p>
          <a:p>
            <a:r>
              <a:rPr lang="cs-CZ" sz="4300" dirty="0" smtClean="0"/>
              <a:t>Vzdělávací jazyk </a:t>
            </a:r>
            <a:r>
              <a:rPr lang="cs-CZ" sz="4300" dirty="0"/>
              <a:t> </a:t>
            </a:r>
            <a:r>
              <a:rPr lang="cs-CZ" sz="4300" dirty="0" smtClean="0"/>
              <a:t>- řečtina, od 1. třídy angličtina, od 5. třídy – volitelný ( francouzština, němčina atd.)</a:t>
            </a:r>
          </a:p>
          <a:p>
            <a:r>
              <a:rPr lang="cs-CZ" sz="4300" dirty="0" smtClean="0"/>
              <a:t>Vzdělávací programy připravuje Pedagogický institut a schvaluje ho  Ministerstvo školství a náboženských záležitostí.  Ministerstvo též zajišťuje pro školy učebnice, které jsou pro všechny stejné a jsou i přístupné ke stažení na stránkách ministerstva zdarma. </a:t>
            </a:r>
          </a:p>
          <a:p>
            <a:r>
              <a:rPr lang="cs-CZ" sz="4300" dirty="0" smtClean="0"/>
              <a:t>Klasifikace ve školách je 1 – 10 / 10 nejlepší/, 2. stupeň 1 - 20</a:t>
            </a:r>
          </a:p>
          <a:p>
            <a:endParaRPr lang="cs-CZ" sz="2200" dirty="0" smtClean="0"/>
          </a:p>
          <a:p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 </a:t>
            </a:r>
          </a:p>
          <a:p>
            <a:pPr marL="0" indent="0">
              <a:buNone/>
            </a:pP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178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500" b="1" dirty="0" smtClean="0"/>
              <a:t>Český vzdělávací systém</a:t>
            </a:r>
          </a:p>
          <a:p>
            <a:r>
              <a:rPr lang="cs-CZ" sz="1200" dirty="0" smtClean="0"/>
              <a:t>Povinná školní docházka je pro děti od 6 do 15 let + povinná předškolní docházka 1 rok před nástupem do ZŠ </a:t>
            </a:r>
          </a:p>
          <a:p>
            <a:r>
              <a:rPr lang="cs-CZ" sz="1200" dirty="0" smtClean="0"/>
              <a:t>Školní rok od 1.9. do 30.6. (v průběhu školní roku mají děti podzimní prázdniny 2 dny, vánoční prázdniny do max. 14 dnů, jarní prázdniny 1 týden, velikonoční prázdniny 1 den, státní svátky</a:t>
            </a:r>
            <a:r>
              <a:rPr lang="cs-CZ" sz="1200" dirty="0" smtClean="0"/>
              <a:t>). </a:t>
            </a:r>
            <a:r>
              <a:rPr lang="cs-CZ" sz="1200" dirty="0" smtClean="0"/>
              <a:t>V době letních prázdnin – 2 měsíce, je zajištěn provoz MŠ i ZŠ v rámci </a:t>
            </a:r>
            <a:r>
              <a:rPr lang="cs-CZ" sz="1200" dirty="0" smtClean="0"/>
              <a:t>obcí</a:t>
            </a:r>
            <a:endParaRPr lang="cs-CZ" sz="1200" dirty="0" smtClean="0"/>
          </a:p>
          <a:p>
            <a:r>
              <a:rPr lang="cs-CZ" sz="1200" dirty="0" smtClean="0"/>
              <a:t>Vzdělávací systém má 3 </a:t>
            </a:r>
            <a:r>
              <a:rPr lang="cs-CZ" sz="1200" dirty="0" smtClean="0"/>
              <a:t>stupně:</a:t>
            </a:r>
            <a:endParaRPr lang="cs-CZ" sz="1200" dirty="0" smtClean="0"/>
          </a:p>
          <a:p>
            <a:r>
              <a:rPr lang="cs-CZ" sz="1200" b="1" dirty="0" smtClean="0"/>
              <a:t>předškolní vzdělávání</a:t>
            </a:r>
            <a:r>
              <a:rPr lang="cs-CZ" sz="1200" dirty="0" smtClean="0"/>
              <a:t>: rok před nástupem do ZŠ</a:t>
            </a:r>
          </a:p>
          <a:p>
            <a:r>
              <a:rPr lang="cs-CZ" sz="1200" b="1" dirty="0" smtClean="0"/>
              <a:t>primární vzdělávání</a:t>
            </a:r>
            <a:r>
              <a:rPr lang="cs-CZ" sz="1200" dirty="0" smtClean="0"/>
              <a:t>: základní škola</a:t>
            </a:r>
          </a:p>
          <a:p>
            <a:r>
              <a:rPr lang="cs-CZ" sz="1200" dirty="0" smtClean="0"/>
              <a:t> </a:t>
            </a:r>
            <a:r>
              <a:rPr lang="cs-CZ" sz="1200" b="1" dirty="0" smtClean="0"/>
              <a:t>sekundární vzdělávání: </a:t>
            </a:r>
            <a:r>
              <a:rPr lang="cs-CZ" sz="1200" dirty="0" smtClean="0"/>
              <a:t>základní a střední škola</a:t>
            </a:r>
          </a:p>
          <a:p>
            <a:r>
              <a:rPr lang="cs-CZ" sz="1200" dirty="0" smtClean="0"/>
              <a:t> </a:t>
            </a:r>
            <a:r>
              <a:rPr lang="cs-CZ" sz="1200" b="1" dirty="0" smtClean="0"/>
              <a:t>terciální: </a:t>
            </a:r>
            <a:r>
              <a:rPr lang="cs-CZ" sz="1200" dirty="0" smtClean="0"/>
              <a:t>vyšší odborná škola, vysoká škola</a:t>
            </a:r>
          </a:p>
          <a:p>
            <a:r>
              <a:rPr lang="cs-CZ" sz="1200" dirty="0" smtClean="0"/>
              <a:t>Další školy – soukromé, církevní,  Waldorfská, </a:t>
            </a:r>
            <a:r>
              <a:rPr lang="cs-CZ" sz="1200" dirty="0" err="1" smtClean="0"/>
              <a:t>Montessori</a:t>
            </a:r>
            <a:r>
              <a:rPr lang="cs-CZ" sz="1200" dirty="0" smtClean="0"/>
              <a:t> atd. </a:t>
            </a:r>
          </a:p>
          <a:p>
            <a:r>
              <a:rPr lang="cs-CZ" sz="1200" dirty="0" smtClean="0"/>
              <a:t>Vzdělávací jazyk je český, od 1. třídy se vyučuje angličtina, od 7. třídy jiný </a:t>
            </a:r>
            <a:r>
              <a:rPr lang="cs-CZ" sz="1200" dirty="0" smtClean="0"/>
              <a:t>jazyk dle výběru žáka</a:t>
            </a:r>
            <a:endParaRPr lang="cs-CZ" sz="1200" dirty="0" smtClean="0"/>
          </a:p>
          <a:p>
            <a:r>
              <a:rPr lang="cs-CZ" sz="1300" dirty="0" smtClean="0"/>
              <a:t>Systém vzdělávání řídí Ministerstvo školství, mládeže a tělovýchovy České republiky dle Školského zákona. Obsah výuky definuje globálně Národní program vzdělávání ČR ( Bílá kniha),  na který navazuje Rámcový vzdělávací program dle stupňů </a:t>
            </a:r>
            <a:r>
              <a:rPr lang="cs-CZ" sz="1300" dirty="0" smtClean="0"/>
              <a:t>vzdělávacího systému, </a:t>
            </a:r>
            <a:r>
              <a:rPr lang="cs-CZ" sz="1300" dirty="0" smtClean="0"/>
              <a:t>ze kterého školy </a:t>
            </a:r>
            <a:r>
              <a:rPr lang="cs-CZ" sz="1300" dirty="0"/>
              <a:t>z</a:t>
            </a:r>
            <a:r>
              <a:rPr lang="cs-CZ" sz="1300" dirty="0" smtClean="0"/>
              <a:t>pracovávají vlastní Školní vzdělávací program.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pPr marL="0" indent="0">
              <a:buNone/>
            </a:pP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b="1" dirty="0" smtClean="0"/>
          </a:p>
          <a:p>
            <a:endParaRPr lang="cs-CZ" sz="20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Řecké předškolní vzdělávání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smtClean="0"/>
              <a:t>Mateřské školy:</a:t>
            </a:r>
          </a:p>
          <a:p>
            <a:r>
              <a:rPr lang="cs-CZ" sz="1100" dirty="0" smtClean="0"/>
              <a:t>Přijímací řízení zde neprobíhá, děti jsou do mateřských škol přijímány dle spádových oblastí. </a:t>
            </a:r>
            <a:endParaRPr lang="cs-CZ" sz="1100" b="1" dirty="0" smtClean="0"/>
          </a:p>
          <a:p>
            <a:r>
              <a:rPr lang="cs-CZ" sz="1100" b="1" dirty="0"/>
              <a:t>p</a:t>
            </a:r>
            <a:r>
              <a:rPr lang="cs-CZ" sz="1100" b="1" dirty="0" smtClean="0"/>
              <a:t>olodenní </a:t>
            </a:r>
            <a:r>
              <a:rPr lang="cs-CZ" sz="1100" dirty="0" smtClean="0"/>
              <a:t>– provozní doba 8:30 – 13:00</a:t>
            </a:r>
            <a:br>
              <a:rPr lang="cs-CZ" sz="1100" dirty="0" smtClean="0"/>
            </a:br>
            <a:r>
              <a:rPr lang="cs-CZ" sz="1100" dirty="0" smtClean="0"/>
              <a:t>personální obsazení – pouze jeden pedagog ( ředitel je zároveň učitel)</a:t>
            </a:r>
          </a:p>
          <a:p>
            <a:r>
              <a:rPr lang="cs-CZ" sz="1100" b="1" dirty="0"/>
              <a:t>c</a:t>
            </a:r>
            <a:r>
              <a:rPr lang="cs-CZ" sz="1100" b="1" dirty="0" smtClean="0"/>
              <a:t>elodenní </a:t>
            </a:r>
            <a:r>
              <a:rPr lang="cs-CZ" sz="1100" dirty="0" smtClean="0"/>
              <a:t>– provozní doba 7:45 – 16:00</a:t>
            </a:r>
            <a:br>
              <a:rPr lang="cs-CZ" sz="1100" dirty="0" smtClean="0"/>
            </a:br>
            <a:r>
              <a:rPr lang="cs-CZ" sz="1100" dirty="0" smtClean="0"/>
              <a:t>personální obsazení – 2 pedagogové (ředitel + učitel). </a:t>
            </a:r>
            <a:br>
              <a:rPr lang="cs-CZ" sz="1100" dirty="0" smtClean="0"/>
            </a:br>
            <a:r>
              <a:rPr lang="cs-CZ" sz="1100" dirty="0"/>
              <a:t>Pracovní doba učitelů je dána zákonem - jeden rok má jeden učitel stále ranní službu, druhý </a:t>
            </a:r>
            <a:r>
              <a:rPr lang="cs-CZ" sz="1100" dirty="0" smtClean="0"/>
              <a:t>učitel odpolední</a:t>
            </a:r>
            <a:r>
              <a:rPr lang="cs-CZ" sz="1100" dirty="0"/>
              <a:t>. Po roce se pracovní doba vymění. </a:t>
            </a:r>
          </a:p>
          <a:p>
            <a:r>
              <a:rPr lang="cs-CZ" sz="1100" dirty="0" smtClean="0"/>
              <a:t>Ve třídě je maximálně 25 žáků</a:t>
            </a:r>
          </a:p>
          <a:p>
            <a:r>
              <a:rPr lang="cs-CZ" sz="1100" b="1" dirty="0" smtClean="0"/>
              <a:t>Vzdělávací cíle - </a:t>
            </a:r>
            <a:r>
              <a:rPr lang="cs-CZ" sz="1100" dirty="0" smtClean="0"/>
              <a:t>rozvoj kognitivních schopností, sociálních dovedností, komunikačních dovedností, kreativity, základy matematických pojmů, symbolů a </a:t>
            </a:r>
            <a:r>
              <a:rPr lang="cs-CZ" sz="1100" dirty="0" smtClean="0"/>
              <a:t>výtvarné a pracovní činnosti, pohybové aktivity</a:t>
            </a:r>
            <a:endParaRPr lang="cs-CZ" sz="1100" dirty="0" smtClean="0"/>
          </a:p>
          <a:p>
            <a:r>
              <a:rPr lang="cs-CZ" sz="1100" dirty="0" smtClean="0"/>
              <a:t>Stravování není zajištěno školou, děti si přinášejí jídlo z domova. V ekonomicky slabších lokalitách poskytuje obědy dětem stát nebo neziskové organizace.</a:t>
            </a:r>
          </a:p>
          <a:p>
            <a:r>
              <a:rPr lang="cs-CZ" sz="1100" dirty="0" smtClean="0"/>
              <a:t>Učitelé mají vysokoškolské vzdělání. Do škol </a:t>
            </a:r>
            <a:r>
              <a:rPr lang="cs-CZ" sz="1100" dirty="0" smtClean="0"/>
              <a:t>je umísťuje </a:t>
            </a:r>
            <a:r>
              <a:rPr lang="cs-CZ" sz="1100" dirty="0" smtClean="0"/>
              <a:t>Ministerstvo </a:t>
            </a:r>
            <a:r>
              <a:rPr lang="cs-CZ" sz="1100" dirty="0"/>
              <a:t>školství a náboženských </a:t>
            </a:r>
            <a:r>
              <a:rPr lang="cs-CZ" sz="1100" dirty="0" smtClean="0"/>
              <a:t>záležitostí </a:t>
            </a:r>
            <a:r>
              <a:rPr lang="cs-CZ" sz="1100" dirty="0"/>
              <a:t>dle </a:t>
            </a:r>
            <a:r>
              <a:rPr lang="cs-CZ" sz="1100" dirty="0" smtClean="0"/>
              <a:t>bodového systému. 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u="sng" dirty="0"/>
              <a:t>31. mateřská škola v Aténách</a:t>
            </a:r>
            <a:br>
              <a:rPr lang="cs-CZ" sz="2400" b="1" u="sng" dirty="0"/>
            </a:br>
            <a:r>
              <a:rPr lang="cs-CZ" sz="2400" b="1" dirty="0"/>
              <a:t>=</a:t>
            </a:r>
            <a:br>
              <a:rPr lang="cs-CZ" sz="2400" b="1" dirty="0"/>
            </a:br>
            <a:r>
              <a:rPr lang="el-GR" sz="2400" b="1" u="sng" dirty="0"/>
              <a:t>Το 31ο Νηπιαγωγείο Αθηνών</a:t>
            </a:r>
            <a:r>
              <a:rPr lang="el-GR" sz="2400" b="1" dirty="0"/>
              <a:t/>
            </a:r>
            <a:br>
              <a:rPr lang="el-GR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87141"/>
          </a:xfrm>
        </p:spPr>
        <p:txBody>
          <a:bodyPr>
            <a:normAutofit/>
          </a:bodyPr>
          <a:lstStyle/>
          <a:p>
            <a:r>
              <a:rPr lang="cs-CZ" sz="1100" dirty="0"/>
              <a:t>Sídlí ve staré dvoupodlažní neoklasicistní budově na ulici </a:t>
            </a:r>
            <a:r>
              <a:rPr lang="cs-CZ" sz="1100" dirty="0" err="1"/>
              <a:t>Aristotelous</a:t>
            </a:r>
            <a:r>
              <a:rPr lang="cs-CZ" sz="1100" dirty="0"/>
              <a:t> 55.</a:t>
            </a:r>
          </a:p>
          <a:p>
            <a:r>
              <a:rPr lang="cs-CZ" sz="1100" dirty="0"/>
              <a:t>Polodenní školka- provoz </a:t>
            </a:r>
            <a:r>
              <a:rPr lang="cs-CZ" sz="1100" dirty="0" smtClean="0"/>
              <a:t>8:30 - </a:t>
            </a:r>
            <a:r>
              <a:rPr lang="cs-CZ" sz="1100" dirty="0"/>
              <a:t>13:00 hod.</a:t>
            </a:r>
          </a:p>
          <a:p>
            <a:r>
              <a:rPr lang="cs-CZ" sz="1100" dirty="0"/>
              <a:t>Paní učitelka </a:t>
            </a:r>
            <a:r>
              <a:rPr lang="cs-CZ" sz="1100" dirty="0" err="1"/>
              <a:t>Natása</a:t>
            </a:r>
            <a:r>
              <a:rPr lang="cs-CZ" sz="1100" dirty="0"/>
              <a:t> je zároveň i ředitelkou</a:t>
            </a:r>
          </a:p>
          <a:p>
            <a:r>
              <a:rPr lang="cs-CZ" sz="1100" dirty="0"/>
              <a:t>Mateřskou školu navštěvuje 18 dětí, 100% dětí je zde </a:t>
            </a:r>
            <a:r>
              <a:rPr lang="cs-CZ" sz="1100" dirty="0" smtClean="0"/>
              <a:t>OMJ ( </a:t>
            </a:r>
            <a:r>
              <a:rPr lang="cs-CZ" sz="1100" dirty="0"/>
              <a:t>Bangladéš, Sýrie, Gruzie, Kongo, Nigérie, Egypt)</a:t>
            </a:r>
          </a:p>
          <a:p>
            <a:r>
              <a:rPr lang="cs-CZ" sz="1100" dirty="0"/>
              <a:t>Třída rozdělena do projektových koutků, které jsou zaměřeny na výtvarné, hudební, námětové činnosti. Škola zařazuje projekty do aktivit, které stanovuje </a:t>
            </a:r>
            <a:r>
              <a:rPr lang="cs-CZ" sz="1100" dirty="0" smtClean="0"/>
              <a:t>ministerstvo.</a:t>
            </a:r>
            <a:br>
              <a:rPr lang="cs-CZ" sz="1100" dirty="0" smtClean="0"/>
            </a:br>
            <a:r>
              <a:rPr lang="cs-CZ" sz="1100" dirty="0" smtClean="0"/>
              <a:t>Jídlo </a:t>
            </a:r>
            <a:r>
              <a:rPr lang="cs-CZ" sz="1100" dirty="0"/>
              <a:t>dováží dětem charita</a:t>
            </a:r>
          </a:p>
          <a:p>
            <a:r>
              <a:rPr lang="cs-CZ" sz="1100" dirty="0"/>
              <a:t>Učitelka využívá metodu </a:t>
            </a:r>
            <a:r>
              <a:rPr lang="cs-CZ" sz="1100" b="1" dirty="0" err="1" smtClean="0"/>
              <a:t>Freinet</a:t>
            </a:r>
            <a:r>
              <a:rPr lang="cs-CZ" sz="1100" dirty="0"/>
              <a:t>. Zakladatelem byl francouzský učitel a teoretik pracovních škol </a:t>
            </a:r>
            <a:r>
              <a:rPr lang="cs-CZ" sz="1100" u="sng" dirty="0" err="1"/>
              <a:t>Célestin</a:t>
            </a:r>
            <a:r>
              <a:rPr lang="cs-CZ" sz="1100" u="sng" dirty="0"/>
              <a:t> </a:t>
            </a:r>
            <a:r>
              <a:rPr lang="cs-CZ" sz="1100" u="sng" dirty="0" err="1" smtClean="0"/>
              <a:t>Freinet</a:t>
            </a:r>
            <a:r>
              <a:rPr lang="cs-CZ" sz="1100" dirty="0" smtClean="0"/>
              <a:t> (1896–1966</a:t>
            </a:r>
            <a:r>
              <a:rPr lang="cs-CZ" sz="1100" dirty="0"/>
              <a:t>) vypracoval koncepci, podle které se třída má vybavit různými pomůckami a pracovními kouty, ve kterých se děti mohou individuálně nebo ve skupinách věnovat činnostem v oblasti přírodních věd, techniky, domácí práce, umělecké tvorbě či jazykové komunikaci. Tyto školy jsou nejvíce rozšířeny ve Francii, Belgii, Nizozemí. Děti s OMJ se jazyk učí pomocí odposlouchávání, nápodobou, piktogramy a popisem vlastních obrázků, předmětů kolem sebe.  </a:t>
            </a:r>
            <a:r>
              <a:rPr lang="cs-CZ" sz="1100" dirty="0" smtClean="0"/>
              <a:t>( </a:t>
            </a:r>
            <a:r>
              <a:rPr lang="cs-CZ" sz="1100" dirty="0"/>
              <a:t>učitelka píše do </a:t>
            </a:r>
            <a:r>
              <a:rPr lang="cs-CZ" sz="1100" dirty="0" smtClean="0"/>
              <a:t>obrázků)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>učitelka využívá ve třídě tzv. schůzí, kde s dětmi řeší plánování výletů, projektů, ale i kázeň dětí atd. – 1x týdně. Děti se tak učí odpovědnosti za své chování, rozhodování o činnostech </a:t>
            </a:r>
            <a:r>
              <a:rPr lang="cs-CZ" sz="1100" dirty="0" smtClean="0"/>
              <a:t>( </a:t>
            </a:r>
            <a:r>
              <a:rPr lang="cs-CZ" sz="1100" dirty="0"/>
              <a:t>co je </a:t>
            </a:r>
            <a:r>
              <a:rPr lang="cs-CZ" sz="1100" dirty="0" smtClean="0"/>
              <a:t>reálné) </a:t>
            </a:r>
            <a:r>
              <a:rPr lang="cs-CZ" sz="1100" dirty="0"/>
              <a:t>spolupráci s učitelkou a dětmi, nastavení a dodržování hranic.  Děti se hodně věnují výtvarným  činnostem, společným </a:t>
            </a:r>
            <a:r>
              <a:rPr lang="cs-CZ" sz="1100" dirty="0" err="1"/>
              <a:t>pracem</a:t>
            </a:r>
            <a:r>
              <a:rPr lang="cs-CZ" sz="1100" dirty="0"/>
              <a:t>.  Vypracovávají pracovní listy zaměřené na početní představy, třídění, přiřazování, zpívají, cvičí </a:t>
            </a:r>
            <a:r>
              <a:rPr lang="cs-CZ" sz="1100" dirty="0" smtClean="0"/>
              <a:t>( </a:t>
            </a:r>
            <a:r>
              <a:rPr lang="cs-CZ" sz="1100" dirty="0"/>
              <a:t>ne každý </a:t>
            </a:r>
            <a:r>
              <a:rPr lang="cs-CZ" sz="1100" dirty="0" smtClean="0"/>
              <a:t>den). Rodiče </a:t>
            </a:r>
            <a:r>
              <a:rPr lang="cs-CZ" sz="1100" dirty="0"/>
              <a:t>s učitelkou dobře spolupracují. </a:t>
            </a:r>
            <a:endParaRPr lang="cs-CZ" sz="1100" dirty="0" smtClean="0"/>
          </a:p>
          <a:p>
            <a:endParaRPr lang="cs-CZ" sz="1200" dirty="0" smtClean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foto holky pokracovani\Stáž Řecko červen 2021\20210607_134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60944" y="288584"/>
            <a:ext cx="1679511" cy="1259633"/>
          </a:xfrm>
          <a:prstGeom prst="rect">
            <a:avLst/>
          </a:prstGeom>
          <a:noFill/>
        </p:spPr>
      </p:pic>
      <p:pic>
        <p:nvPicPr>
          <p:cNvPr id="6" name="Obrázek 5" descr="C:\foto holky pokracovani\Stáž Řecko červen 2021\20210607_134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91565" y="4575119"/>
            <a:ext cx="221826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foto holky pokracovani\Stáž Řecko červen 2021\20210607_1346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52890" y="4589935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s://img31.rajce.idnes.cz/d3103/17/17309/17309837_7eca7ab9bdae8b44ac05e483c2d550d0/images/c400ee86-15e0-4647-8be2-27df2bcb1ac6.jpg?ver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742" y="4347361"/>
            <a:ext cx="1588828" cy="23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foto holky pokracovani\Stáž Řecko červen 2021\20210607_134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273943" y="4547101"/>
            <a:ext cx="2451024" cy="183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9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foto holky pokracovani\Stáž Řecko červen 2021\20210607_1345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5121" y="537173"/>
            <a:ext cx="273630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C:\foto holky pokracovani\Stáž Řecko červen 2021\20210607_134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46316" y="563599"/>
            <a:ext cx="31483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:\foto holky pokracovani\Stáž Řecko červen 2021\20210607_135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199" y="4262652"/>
            <a:ext cx="2895600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foto holky pokracovani\Stáž Řecko červen 2021\20210607_1346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85046" y="3689468"/>
            <a:ext cx="32849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mg31.rajce.idnes.cz/d3103/17/17309/17309837_7eca7ab9bdae8b44ac05e483c2d550d0/thumb/8db47c48-8412-4f7a-8e31-49d3bec592a6.jpg?ver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115" y="298028"/>
            <a:ext cx="2857500" cy="3810000"/>
          </a:xfrm>
          <a:prstGeom prst="rect">
            <a:avLst/>
          </a:prstGeom>
          <a:noFill/>
        </p:spPr>
      </p:pic>
      <p:pic>
        <p:nvPicPr>
          <p:cNvPr id="7" name="Obrázek 6" descr="https://img31.rajce.idnes.cz/d3103/17/17309/17309837_7eca7ab9bdae8b44ac05e483c2d550d0/images/2252c22c-0bf3-4944-9d80-77013867251e.jpg?ver=0"/>
          <p:cNvPicPr/>
          <p:nvPr/>
        </p:nvPicPr>
        <p:blipFill>
          <a:blip r:embed="rId7" cstate="print"/>
          <a:srcRect r="-31" b="7692"/>
          <a:stretch>
            <a:fillRect/>
          </a:stretch>
        </p:blipFill>
        <p:spPr bwMode="auto">
          <a:xfrm>
            <a:off x="7524328" y="3573016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1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/>
              <a:t>Celodenní školka- 7:45-16:00 hodin</a:t>
            </a:r>
          </a:p>
          <a:p>
            <a:r>
              <a:rPr lang="cs-CZ" sz="1100" dirty="0"/>
              <a:t>Jsou zde 2 paní učitelky, jedna </a:t>
            </a:r>
            <a:r>
              <a:rPr lang="cs-CZ" sz="1100" dirty="0" smtClean="0"/>
              <a:t>je zároveň </a:t>
            </a:r>
            <a:r>
              <a:rPr lang="cs-CZ" sz="1100" dirty="0" smtClean="0"/>
              <a:t>i ředitelka MŠ -  </a:t>
            </a:r>
            <a:r>
              <a:rPr lang="cs-CZ" sz="1100" dirty="0" err="1"/>
              <a:t>María</a:t>
            </a:r>
            <a:endParaRPr lang="cs-CZ" sz="1100" dirty="0"/>
          </a:p>
          <a:p>
            <a:r>
              <a:rPr lang="cs-CZ" sz="1100" dirty="0"/>
              <a:t>Mateřskou školu navštěvuje 25 dětí z toho pouze 2 jsou Řekové ( Polsko, Sýrie, Bangladéš, Irák, Gruzie, Bulharsko, Rumunsko, </a:t>
            </a:r>
            <a:r>
              <a:rPr lang="cs-CZ" sz="1100" dirty="0" smtClean="0"/>
              <a:t>Moldávie</a:t>
            </a:r>
            <a:r>
              <a:rPr lang="cs-CZ" sz="1100" dirty="0"/>
              <a:t>)</a:t>
            </a:r>
          </a:p>
          <a:p>
            <a:r>
              <a:rPr lang="cs-CZ" sz="1100" dirty="0" smtClean="0"/>
              <a:t>Škola </a:t>
            </a:r>
            <a:r>
              <a:rPr lang="cs-CZ" sz="1100" dirty="0"/>
              <a:t>pracuje hodně na </a:t>
            </a:r>
            <a:r>
              <a:rPr lang="cs-CZ" sz="1100" dirty="0" smtClean="0"/>
              <a:t>projektech, které realizuje až poté, co se děti více seznámí s řeckým jazykem.</a:t>
            </a:r>
            <a:endParaRPr lang="cs-CZ" sz="1100" dirty="0"/>
          </a:p>
          <a:p>
            <a:r>
              <a:rPr lang="cs-CZ" sz="1100" dirty="0"/>
              <a:t>Je zde výborná spolupráce s rodiči</a:t>
            </a:r>
          </a:p>
          <a:p>
            <a:r>
              <a:rPr lang="cs-CZ" sz="1100" dirty="0"/>
              <a:t>Oběd do mateřské školy dováží charita</a:t>
            </a:r>
          </a:p>
          <a:p>
            <a:r>
              <a:rPr lang="cs-CZ" sz="1100" dirty="0"/>
              <a:t>Mateřskou školu navštěvuje školní psycholog (osvěta pro rodiče na spánkový režim dětí)</a:t>
            </a:r>
          </a:p>
          <a:p>
            <a:r>
              <a:rPr lang="cs-CZ" sz="1100" dirty="0"/>
              <a:t>Ve školce se mi velice líbilo množství </a:t>
            </a:r>
            <a:r>
              <a:rPr lang="cs-CZ" sz="1100" dirty="0" smtClean="0"/>
              <a:t>projektů, </a:t>
            </a:r>
            <a:r>
              <a:rPr lang="cs-CZ" sz="1100" dirty="0"/>
              <a:t>na kterých společně pracovali . Velmi krásný byl projekt lapače snů spojené s ukolébavkami z rodných zemí </a:t>
            </a:r>
            <a:r>
              <a:rPr lang="cs-CZ" sz="1100" dirty="0" smtClean="0"/>
              <a:t>dětí. Z celého </a:t>
            </a:r>
            <a:r>
              <a:rPr lang="cs-CZ" sz="1100" dirty="0"/>
              <a:t>projektu vznikla kniha v jazycích </a:t>
            </a:r>
            <a:r>
              <a:rPr lang="cs-CZ" sz="1100" dirty="0" smtClean="0"/>
              <a:t>dětí, které </a:t>
            </a:r>
            <a:r>
              <a:rPr lang="cs-CZ" sz="1100" dirty="0"/>
              <a:t>do mateřské školy dochází.</a:t>
            </a:r>
          </a:p>
          <a:p>
            <a:endParaRPr lang="cs-CZ" sz="11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2200" b="1" u="sng" dirty="0" smtClean="0"/>
              <a:t/>
            </a:r>
            <a:br>
              <a:rPr lang="cs-CZ" sz="2200" b="1" u="sng" dirty="0" smtClean="0"/>
            </a:br>
            <a:r>
              <a:rPr lang="cs-CZ" sz="2200" b="1" u="sng" dirty="0" smtClean="0"/>
              <a:t>35. mateřská škola v Aténách </a:t>
            </a:r>
            <a:br>
              <a:rPr lang="cs-CZ" sz="2200" b="1" u="sng" dirty="0" smtClean="0"/>
            </a:br>
            <a:r>
              <a:rPr lang="cs-CZ" sz="2200" b="1" u="sng" dirty="0" smtClean="0"/>
              <a:t>=</a:t>
            </a:r>
            <a:br>
              <a:rPr lang="cs-CZ" sz="2200" b="1" u="sng" dirty="0" smtClean="0"/>
            </a:br>
            <a:r>
              <a:rPr lang="el-GR" sz="2200" b="1" u="sng" dirty="0" smtClean="0"/>
              <a:t>35ο ΝΗΠΙΑΓΩΓΕΙΟ ΑΘΗΝΑΣ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cs-CZ" b="1" dirty="0"/>
          </a:p>
        </p:txBody>
      </p:sp>
      <p:pic>
        <p:nvPicPr>
          <p:cNvPr id="5" name="Obrázek 4" descr="C:\foto holky pokracovani\Stáž Řecko červen 2021\20210608_183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88" y="166508"/>
            <a:ext cx="21957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foto holky pokracovani\Stáž Řecko červen 2021\20210608_1809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142" y="134937"/>
            <a:ext cx="221876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foto holky pokracovani\Stáž Řecko červen 2021\20210608_1839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5645" y="4404147"/>
            <a:ext cx="24117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C:\foto holky pokracovani\Stáž Řecko červen 2021\20210608_1815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200" y="4404147"/>
            <a:ext cx="280831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:\foto holky pokracovani\Stáž Řecko červen 2021\20210608_1837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866746" y="4500916"/>
            <a:ext cx="22768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C:\foto holky pokracovani\Stáž Řecko červen 2021\20210608_1855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55436" y="4483168"/>
            <a:ext cx="2276872" cy="1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C:\foto holky pokracovani\Stáž Řecko červen 2021\20210608_184059.jpg"/>
          <p:cNvPicPr/>
          <p:nvPr/>
        </p:nvPicPr>
        <p:blipFill>
          <a:blip r:embed="rId8" cstate="print"/>
          <a:srcRect l="11192" t="27419" r="17422" b="20476"/>
          <a:stretch>
            <a:fillRect/>
          </a:stretch>
        </p:blipFill>
        <p:spPr bwMode="auto">
          <a:xfrm>
            <a:off x="8988805" y="4020792"/>
            <a:ext cx="1498600" cy="82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96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31.rajce.idnes.cz/d3103/17/17309/17309837_7eca7ab9bdae8b44ac05e483c2d550d0/thumb/3ed3f345-1cd9-4957-8594-7c8acfaa9c9c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622" y="579908"/>
            <a:ext cx="3456384" cy="2593909"/>
          </a:xfrm>
          <a:prstGeom prst="rect">
            <a:avLst/>
          </a:prstGeom>
          <a:noFill/>
        </p:spPr>
      </p:pic>
      <p:pic>
        <p:nvPicPr>
          <p:cNvPr id="3" name="Picture 4" descr="https://img31.rajce.idnes.cz/d3103/17/17309/17309837_7eca7ab9bdae8b44ac05e483c2d550d0/thumb/3067465b-ae75-4da5-a1d4-28512a07361b.jpg?v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8136" y="3462144"/>
            <a:ext cx="3262322" cy="2448272"/>
          </a:xfrm>
          <a:prstGeom prst="rect">
            <a:avLst/>
          </a:prstGeom>
          <a:noFill/>
        </p:spPr>
      </p:pic>
      <p:pic>
        <p:nvPicPr>
          <p:cNvPr id="4" name="Picture 6" descr="https://img31.rajce.idnes.cz/d3103/17/17309/17309837_7eca7ab9bdae8b44ac05e483c2d550d0/thumb/adbe990b-41b2-43d1-a495-98128b03a346.jpg?v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913" y="3173817"/>
            <a:ext cx="2700300" cy="3600400"/>
          </a:xfrm>
          <a:prstGeom prst="rect">
            <a:avLst/>
          </a:prstGeom>
          <a:noFill/>
        </p:spPr>
      </p:pic>
      <p:pic>
        <p:nvPicPr>
          <p:cNvPr id="5" name="Obrázek 4" descr="C:\foto holky pokracovani\Stáž Řecko červen 2021\20210608_1841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053781" y="850955"/>
            <a:ext cx="267546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foto holky pokracovani\Stáž Řecko červen 2021\20210608_1841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622" y="3462144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foto holky pokracovani\Stáž Řecko červen 2021\20210608_1808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6930" y="594115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Využití zkušeností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300" dirty="0" smtClean="0"/>
          </a:p>
          <a:p>
            <a:r>
              <a:rPr lang="cs-CZ" sz="1300" dirty="0" smtClean="0"/>
              <a:t>Každodenní </a:t>
            </a:r>
            <a:r>
              <a:rPr lang="cs-CZ" sz="1300" dirty="0"/>
              <a:t>práce s jazykem s dětmi s </a:t>
            </a:r>
            <a:r>
              <a:rPr lang="cs-CZ" sz="1300" dirty="0" smtClean="0"/>
              <a:t>OMJ</a:t>
            </a:r>
          </a:p>
          <a:p>
            <a:r>
              <a:rPr lang="cs-CZ" sz="1300" dirty="0" smtClean="0"/>
              <a:t>Podpora kultury dětí s OMJ a usnadnění jejich adaptace, využití učitele cizince</a:t>
            </a:r>
            <a:endParaRPr lang="cs-CZ" sz="1300" dirty="0"/>
          </a:p>
          <a:p>
            <a:r>
              <a:rPr lang="cs-CZ" sz="1300" dirty="0"/>
              <a:t>Podpořit spolupráci s rodiči OMJ - zařadit projektové dny se zapojením dětí a rodičů cizinců </a:t>
            </a:r>
            <a:r>
              <a:rPr lang="cs-CZ" sz="1300" dirty="0" smtClean="0"/>
              <a:t>při seznamování s </a:t>
            </a:r>
            <a:r>
              <a:rPr lang="cs-CZ" sz="1300" dirty="0" smtClean="0"/>
              <a:t>jejich kulturou (</a:t>
            </a:r>
            <a:r>
              <a:rPr lang="cs-CZ" sz="1300" dirty="0" smtClean="0"/>
              <a:t>obohatit projektové dny o typické předměty</a:t>
            </a:r>
            <a:r>
              <a:rPr lang="cs-CZ" sz="1300" dirty="0"/>
              <a:t>, obrázky, knihy, hudbu z rodiny dětí s OMJ</a:t>
            </a:r>
            <a:r>
              <a:rPr lang="cs-CZ" sz="1300" dirty="0" smtClean="0"/>
              <a:t>..)</a:t>
            </a:r>
            <a:endParaRPr lang="cs-CZ" sz="1300" dirty="0"/>
          </a:p>
          <a:p>
            <a:r>
              <a:rPr lang="cs-CZ" sz="1300" dirty="0"/>
              <a:t>Využití VV pro děti OMJ při osvojení českého jazyka, piktogramy, popis jednoduchých obrázků </a:t>
            </a:r>
            <a:r>
              <a:rPr lang="cs-CZ" sz="1300" dirty="0" smtClean="0"/>
              <a:t>( posloupnost)</a:t>
            </a:r>
            <a:endParaRPr lang="cs-CZ" sz="1300" dirty="0"/>
          </a:p>
          <a:p>
            <a:r>
              <a:rPr lang="cs-CZ" sz="1300" dirty="0"/>
              <a:t>Využití volných chvilek k podpoře českého </a:t>
            </a:r>
            <a:r>
              <a:rPr lang="cs-CZ" sz="1300" dirty="0" smtClean="0"/>
              <a:t>jazyka ( </a:t>
            </a:r>
            <a:r>
              <a:rPr lang="cs-CZ" sz="1300" dirty="0"/>
              <a:t>oblékání, </a:t>
            </a:r>
            <a:r>
              <a:rPr lang="cs-CZ" sz="1300" dirty="0" smtClean="0"/>
              <a:t>režimové chvilky – </a:t>
            </a:r>
            <a:r>
              <a:rPr lang="cs-CZ" sz="1300" dirty="0"/>
              <a:t>opakování piktogramů, názvů </a:t>
            </a:r>
            <a:r>
              <a:rPr lang="cs-CZ" sz="1300" dirty="0" smtClean="0"/>
              <a:t>oblečení, hraček </a:t>
            </a:r>
            <a:r>
              <a:rPr lang="cs-CZ" sz="1300" dirty="0"/>
              <a:t>atd. ….)</a:t>
            </a:r>
          </a:p>
          <a:p>
            <a:r>
              <a:rPr lang="cs-CZ" sz="1300" dirty="0"/>
              <a:t>Využití některých cílů </a:t>
            </a:r>
            <a:r>
              <a:rPr lang="cs-CZ" sz="1300" dirty="0" err="1"/>
              <a:t>Freinetovy</a:t>
            </a:r>
            <a:r>
              <a:rPr lang="cs-CZ" sz="1300" dirty="0"/>
              <a:t> metody </a:t>
            </a:r>
            <a:r>
              <a:rPr lang="cs-CZ" sz="1300" dirty="0" smtClean="0"/>
              <a:t>– </a:t>
            </a:r>
            <a:r>
              <a:rPr lang="cs-CZ" sz="1300" dirty="0" smtClean="0"/>
              <a:t>tzv</a:t>
            </a:r>
            <a:r>
              <a:rPr lang="cs-CZ" sz="1300" dirty="0"/>
              <a:t>. schůzky ve třídě </a:t>
            </a:r>
            <a:r>
              <a:rPr lang="cs-CZ" sz="1300" dirty="0" smtClean="0"/>
              <a:t>– </a:t>
            </a:r>
            <a:r>
              <a:rPr lang="cs-CZ" sz="1300" dirty="0" smtClean="0"/>
              <a:t>společném </a:t>
            </a:r>
            <a:r>
              <a:rPr lang="cs-CZ" sz="1300" dirty="0"/>
              <a:t>plánování činností, </a:t>
            </a:r>
            <a:r>
              <a:rPr lang="cs-CZ" sz="1300" dirty="0" smtClean="0"/>
              <a:t>výletů, </a:t>
            </a:r>
            <a:r>
              <a:rPr lang="cs-CZ" sz="1300" dirty="0"/>
              <a:t>řešení </a:t>
            </a:r>
            <a:r>
              <a:rPr lang="cs-CZ" sz="1300" dirty="0" smtClean="0"/>
              <a:t>kladů </a:t>
            </a:r>
            <a:r>
              <a:rPr lang="cs-CZ" sz="1300" dirty="0"/>
              <a:t>i </a:t>
            </a:r>
            <a:r>
              <a:rPr lang="cs-CZ" sz="1300" dirty="0" smtClean="0"/>
              <a:t>negativ </a:t>
            </a:r>
            <a:r>
              <a:rPr lang="cs-CZ" sz="1300" dirty="0"/>
              <a:t>v rámci </a:t>
            </a:r>
            <a:r>
              <a:rPr lang="cs-CZ" sz="1300" dirty="0" smtClean="0"/>
              <a:t>třídy, </a:t>
            </a:r>
            <a:r>
              <a:rPr lang="cs-CZ" sz="1300" dirty="0" smtClean="0"/>
              <a:t>zapojení </a:t>
            </a:r>
            <a:br>
              <a:rPr lang="cs-CZ" sz="1300" dirty="0" smtClean="0"/>
            </a:br>
            <a:r>
              <a:rPr lang="cs-CZ" sz="1300" dirty="0" smtClean="0"/>
              <a:t>rodičů </a:t>
            </a:r>
            <a:r>
              <a:rPr lang="cs-CZ" sz="1300" dirty="0"/>
              <a:t>a dětí při tvorbě knížky nebo časopisu třídy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7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614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                          SVĚT MEZI DĚTMI V MŠ VORÁČOVSKÁ CZ.07.4.68/0.0/0.0/17_045/0000953 je spolufinancován Evropskou unií.     </vt:lpstr>
      <vt:lpstr>Vzdělávací systém</vt:lpstr>
      <vt:lpstr>Prezentace aplikace PowerPoint</vt:lpstr>
      <vt:lpstr>Řecké předškolní vzdělávání</vt:lpstr>
      <vt:lpstr>31. mateřská škola v Aténách = Το 31ο Νηπιαγωγείο Αθηνών </vt:lpstr>
      <vt:lpstr>Prezentace aplikace PowerPoint</vt:lpstr>
      <vt:lpstr> 35. mateřská škola v Aténách  = 35ο ΝΗΠΙΑΓΩΓΕΙΟ ΑΘΗΝΑΣ </vt:lpstr>
      <vt:lpstr>Prezentace aplikace PowerPoint</vt:lpstr>
      <vt:lpstr>Využití zkušeností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MEZI DĚTMI V MŠ VORÁČOVSKÁ CZ.07.4.68/0.0/0.0/17_045/0000953 je spolufinancován Evropskou unií.</dc:title>
  <dc:creator>Uživatel</dc:creator>
  <cp:lastModifiedBy>Uživatel</cp:lastModifiedBy>
  <cp:revision>20</cp:revision>
  <dcterms:created xsi:type="dcterms:W3CDTF">2021-06-21T09:07:25Z</dcterms:created>
  <dcterms:modified xsi:type="dcterms:W3CDTF">2021-06-23T10:29:10Z</dcterms:modified>
</cp:coreProperties>
</file>